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7"/>
  </p:notesMasterIdLst>
  <p:sldIdLst>
    <p:sldId id="256" r:id="rId2"/>
    <p:sldId id="377" r:id="rId3"/>
    <p:sldId id="376" r:id="rId4"/>
    <p:sldId id="379" r:id="rId5"/>
    <p:sldId id="380" r:id="rId6"/>
    <p:sldId id="317" r:id="rId7"/>
    <p:sldId id="319" r:id="rId8"/>
    <p:sldId id="363" r:id="rId9"/>
    <p:sldId id="349" r:id="rId10"/>
    <p:sldId id="374" r:id="rId11"/>
    <p:sldId id="273" r:id="rId12"/>
    <p:sldId id="330" r:id="rId13"/>
    <p:sldId id="378" r:id="rId14"/>
    <p:sldId id="364" r:id="rId15"/>
    <p:sldId id="3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3FF"/>
    <a:srgbClr val="000066"/>
    <a:srgbClr val="5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4FCE1F9-AA87-A12F-DA8A-22B9092B76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28FA52D2-65FD-F639-BB75-07200DC248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8C5049BB-F86C-DFAE-34AC-F275926F9F8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>
            <a:extLst>
              <a:ext uri="{FF2B5EF4-FFF2-40B4-BE49-F238E27FC236}">
                <a16:creationId xmlns:a16="http://schemas.microsoft.com/office/drawing/2014/main" id="{C01084DB-6505-81A0-4BD5-6BCC9D9091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4214" name="Rectangle 6">
            <a:extLst>
              <a:ext uri="{FF2B5EF4-FFF2-40B4-BE49-F238E27FC236}">
                <a16:creationId xmlns:a16="http://schemas.microsoft.com/office/drawing/2014/main" id="{BA788FD6-58E0-726E-0160-E663815D07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4215" name="Rectangle 7">
            <a:extLst>
              <a:ext uri="{FF2B5EF4-FFF2-40B4-BE49-F238E27FC236}">
                <a16:creationId xmlns:a16="http://schemas.microsoft.com/office/drawing/2014/main" id="{32DECF9A-6551-ECC4-3704-C6353542F6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2218AC-9768-41DF-9BD0-A0F0619C3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3E4B94-05C4-8867-C950-A3868F3CD4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849351-D71B-4194-844D-62425AA15A3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4A8BC421-40BD-8CF2-4474-89D8CE8898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ECB0EADE-A125-A907-3450-30F9864E9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ED1CA62-06E8-8272-2217-A3222755BB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0B5C6-2D34-4A7E-B17E-E0EEC0CB2ED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FE2224F3-EF9A-9162-8E4E-B3AD8601A6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B174E827-B8A8-2EF7-2EED-15DA56B52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9B1455-41B1-4B86-3364-CBF990CA35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EF8E69-6BBE-4050-A129-6A798C567B8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558BBF10-3D59-9DD5-89A7-58034F132D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7F934470-2C7F-0419-690C-7A379D5EE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772FD10-FD0D-DF43-1935-74CECB343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C93CBD-3A1E-4DA7-89E6-5CDC8F19CBC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884F2307-A440-7C80-A322-21FA91D319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56298E67-6727-042B-9CEF-F8E15493A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AB6725-5D4E-02BE-4049-0AB3EB92B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9BF47-2AF9-496E-8FFB-35713E422E4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4218BF0F-97BA-9239-CF0F-40556B9CE0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7D54E339-08BE-2C8E-C74A-D62A7A60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2038C33-69B0-20D3-BC32-E265CF8C5D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3A072-9716-4828-A581-4D8376FD3F3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56C0C139-B46E-F43D-8D24-4B1C7A1C664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B70D420D-AD13-D7BF-1F97-A53EB7DF1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33E98A3-EDC1-B4F2-197C-23A2294D20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0324B1-CD68-47D6-9739-E45A8668861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8898" name="Rectangle 2">
            <a:extLst>
              <a:ext uri="{FF2B5EF4-FFF2-40B4-BE49-F238E27FC236}">
                <a16:creationId xmlns:a16="http://schemas.microsoft.com/office/drawing/2014/main" id="{D85B71B7-CF1D-81B0-70CB-622AFE9F243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D2881750-74A1-AB07-9F77-03FD769D5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FC34FB9-A6C9-5488-9829-612DDCC70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96FD6-D21D-49FB-9B45-E4A33919CAA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0706" name="Rectangle 2">
            <a:extLst>
              <a:ext uri="{FF2B5EF4-FFF2-40B4-BE49-F238E27FC236}">
                <a16:creationId xmlns:a16="http://schemas.microsoft.com/office/drawing/2014/main" id="{AC02DD6F-DB47-F5B6-31B0-A4CB6CDD826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2EA3C56D-9F1C-F416-598D-F8C1311E6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C7232B2-88A3-CBE6-A068-359C19665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03E3A1-C614-478F-A28F-4A8B755D818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8658" name="Rectangle 2">
            <a:extLst>
              <a:ext uri="{FF2B5EF4-FFF2-40B4-BE49-F238E27FC236}">
                <a16:creationId xmlns:a16="http://schemas.microsoft.com/office/drawing/2014/main" id="{58CD9BE4-0176-E5C2-17A6-A23B68A55A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A3085082-7B95-EA2E-A7A8-F2D276216C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DDFDE5D-937C-B2BA-40D4-01DE7C6C8A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B357A-E151-4F9D-8130-8B7539332B3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6182C513-D742-6564-0A6C-B7992956FD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AA2C74B7-BB97-109F-0838-91F2F66EDF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6B6964-D2B9-4EAC-20F3-955CF760F6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31DC8-01C4-4166-B9FE-0E1F164448E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18E3173E-7D60-DBC2-3025-54C492D616C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D2DE2CD0-A494-9162-3432-B6E4B06E6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E168E3A-D980-474F-A5E8-66E46FAB2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C5EB4-661F-4439-8FDB-A8F17302070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4814EF8D-CE85-110F-AA9F-BD5EA401279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6BC664FF-802F-EA03-A828-3A81E04DB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371AA2E-9182-5B8A-3F39-32329F2630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EC8CA-1EC5-4ACB-8758-82D53610D91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B3F3ABE3-17AC-D5B3-63BE-E23E38866F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02EF4615-7937-6B84-9D19-071A8C118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FBE58B8-5FE8-5985-1454-4936303740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92879C-3877-4F5E-B77B-740A285F5C6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A12A5344-6FE7-5D5E-ECE4-CF8BC9D6A7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C5B2206A-95B5-CE85-FFD9-D7C438D72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890F4A-D793-B672-8186-78DFE93816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9A00E-46A9-4B64-9D05-347AF93428E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29F60970-6456-F20B-94F2-3BCCE60DDC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33320EBB-C4B3-8ED1-5DCF-4F2E10DEDC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E11023E6-F125-EFA3-4FBB-E03BBEE572A5}"/>
              </a:ext>
            </a:extLst>
          </p:cNvPr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0C986458-2876-C370-9CFB-A0689D67E59B}"/>
              </a:ext>
            </a:extLst>
          </p:cNvPr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A2E6DD1E-28EE-B818-2734-192BDE356F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1341D4FB-9C5C-7F09-B5C6-7A14CEC0AB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962B13E1-BC10-D43A-0641-CC839513B1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8A5BA7-99F8-42FC-AC9C-9BD6082340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74E4-C307-C1ED-981C-FB6C302F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E2F32-C9C1-F854-3BCB-246FE0864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07B80-1840-4124-16B8-CCACBBEC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0BA1-20EB-8DE8-6A13-07578D42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FF0C2-241B-DBDE-4898-64552EF7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E7293-4C9A-4795-831C-FF4DC9D0E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30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0F686-80BB-C9DB-E7E8-E5AA8B3EF4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3E20A-7C5A-1C12-FB9E-F814AD7965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E5858-A9B1-3C41-245A-56F0B63A3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82F2-A743-2F12-5E73-CBD8DAD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E4B33-6D7C-CA86-D8E7-6189B65D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10A37-64C3-4F7C-93CC-30DE64B03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E111A-7E73-B36C-14DA-AE6BDAF2A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9DC8E-49CE-A53F-C902-69A0C02E9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D22A-254F-4A0E-33A1-8CB58A03B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030B6-4765-3F2B-45F2-D9A53FC5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B1037-B874-3DA8-85B8-4CBAE1F9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52E24-119D-4903-B75F-4D5E70367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298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7C39-EC75-028C-35FE-1A0973E6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71F96-669E-3EC4-794F-DA506F7C7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6009F-B3D3-46B0-AD59-3A80E1A8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6BE03-EAF6-7264-45F8-8F13CCBC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EDCF-DE5B-77B4-0C0F-B00CD839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F0254-4A22-4C21-BB71-76DCED7F8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86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1A348-2869-9FF7-B166-14377E1A6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34756-6D7B-15FA-4701-7C43C5A957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7D63B-3D07-C8C8-C70C-84366100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B2ED0-240D-0FA4-1884-4E058364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8D089-4E7B-696C-3EDE-1D19B9C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F6D89-EDE7-D754-9800-9443166B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73D-980F-4D76-8835-768C21ED1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3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49AF-B93C-5316-DF17-74C65BB5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CF2F7-E9F5-A591-C0F7-BA1175284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A79132-FA9B-6543-680A-56068145D8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65149-7515-33C5-C375-58BFA88B4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7D6C3-4AC8-5ED9-31F1-040C58B3E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DCDE8-F16A-662E-08F4-5207D138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1330F-1789-65B8-357B-050B8C8B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B51F43-136E-1391-27EF-76C57905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5EBE-9841-400F-A72E-73E21ED48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27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A2044-6C0D-422C-EE13-58C20F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1C819-CC2C-335E-2B4D-C49B397B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EAAF0-425D-BA85-83E3-8CD3C7C1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40F63-A190-5213-C61D-905DCF27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2C3BAD-3393-4B3E-8808-B8BC441C3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7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D9C71-2885-0C7A-92A8-866557A55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82608-613C-19B6-291D-C8D3220D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6C1E0-D738-299D-4BDF-86D0A09E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C1B4C-7EE3-4A69-ACA7-3D04072A3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34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A361F-1673-9261-F066-85C79ACD7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9101C-9B5A-92BC-9A8F-C156DCDE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9925F3-55DD-98D9-F7E5-73B29A742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3C271-1D28-3AC1-72A1-E4856A33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DAB9B-10FE-BEBB-F0E9-09498290F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AE9A1-F936-30A6-CC91-0F29AECF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7D86-7DC5-481E-B2E6-1F413DCC5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42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F988-317C-E7CA-8E5D-438AF870E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6F50D-C601-0BA5-FB8D-43FA27AF4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407B3-A1C6-76E3-340E-0AAF4E2D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750DE-A82B-F18D-17FE-26E2AC808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9C9B0-0F5F-E41B-29D0-0EDF5BEE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946DB-8476-9770-A5B8-3ECDF222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53AD6-15D0-4977-9E0B-8BE9A1A9E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3F04AB55-0822-91A8-8B8B-A502B96EAC1C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D0747787-B680-683C-057A-5BA2B7219FF3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7D7CC687-CF67-8E73-83D3-67058CC35A1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95968029-2CFF-FB66-E6CC-3F32C58BAF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94566" name="Rectangle 6">
            <a:extLst>
              <a:ext uri="{FF2B5EF4-FFF2-40B4-BE49-F238E27FC236}">
                <a16:creationId xmlns:a16="http://schemas.microsoft.com/office/drawing/2014/main" id="{6D3445C2-A77F-9135-6A29-EE8D0DB2BA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206E3B0-CFFD-4401-9493-D4D138BD65E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ww.coolantarctica.com/Antarctica%20fact%20file/wildlife/adelie_penguin.htm" TargetMode="External"/><Relationship Id="rId7" Type="http://schemas.openxmlformats.org/officeDocument/2006/relationships/hyperlink" Target="http://www.coolantarctica.com/Antarctica%20fact%20file/wildlife/krill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3.jpeg"/><Relationship Id="rId5" Type="http://schemas.openxmlformats.org/officeDocument/2006/relationships/hyperlink" Target="http://www.coolantarctica.com/gallery/seals/antarctica_seals1.htm" TargetMode="Externa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hyperlink" Target="http://www.coolantarctica.com/gallery/Other%20birds/snow%20petrel1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8692B8A-8FA2-96FA-E651-2C22F63F9D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4800600" cy="1317625"/>
          </a:xfrm>
        </p:spPr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Antarctica</a:t>
            </a:r>
            <a:br>
              <a:rPr lang="en-US" altLang="en-US" sz="4400" b="1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3333FF"/>
                </a:solidFill>
                <a:latin typeface="Times New Roman" panose="02020603050405020304" pitchFamily="18" charset="0"/>
              </a:rPr>
              <a:t>The Continent Series</a:t>
            </a:r>
            <a:br>
              <a:rPr lang="en-US" altLang="en-US" sz="200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endParaRPr lang="en-US" altLang="en-US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66FA33C-C357-E9DD-A5AB-83F2D3C69A2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29200" y="5943600"/>
            <a:ext cx="41148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en-US" b="1">
                <a:solidFill>
                  <a:srgbClr val="3333FF"/>
                </a:solidFill>
              </a:rPr>
              <a:t>VMS Library 2008-2009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DCD93C56-35C6-5220-0ECA-D3EB36548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3513" y="274638"/>
            <a:ext cx="6316662" cy="715962"/>
          </a:xfrm>
        </p:spPr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</a:rPr>
              <a:t>Magnetic South Pole</a:t>
            </a:r>
          </a:p>
        </p:txBody>
      </p:sp>
      <p:pic>
        <p:nvPicPr>
          <p:cNvPr id="166916" name="Picture 4">
            <a:extLst>
              <a:ext uri="{FF2B5EF4-FFF2-40B4-BE49-F238E27FC236}">
                <a16:creationId xmlns:a16="http://schemas.microsoft.com/office/drawing/2014/main" id="{852AC9B8-F0CE-F9BB-0F0B-F6E3B1FC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918" name="Picture 6">
            <a:extLst>
              <a:ext uri="{FF2B5EF4-FFF2-40B4-BE49-F238E27FC236}">
                <a16:creationId xmlns:a16="http://schemas.microsoft.com/office/drawing/2014/main" id="{970F0AF1-7219-5422-F6B9-360C49E94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6838"/>
            <a:ext cx="2895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>
            <a:extLst>
              <a:ext uri="{FF2B5EF4-FFF2-40B4-BE49-F238E27FC236}">
                <a16:creationId xmlns:a16="http://schemas.microsoft.com/office/drawing/2014/main" id="{F500B108-5738-0796-D6DB-72014008E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5105400" cy="4359275"/>
          </a:xfrm>
          <a:prstGeom prst="rect">
            <a:avLst/>
          </a:prstGeom>
          <a:noFill/>
          <a:ln w="9525">
            <a:solidFill>
              <a:srgbClr val="5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E82995BC-C5FB-E4BA-45F8-73ACB914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127000"/>
            <a:ext cx="47720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Physical Features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>
            <a:extLst>
              <a:ext uri="{FF2B5EF4-FFF2-40B4-BE49-F238E27FC236}">
                <a16:creationId xmlns:a16="http://schemas.microsoft.com/office/drawing/2014/main" id="{B6E8F796-F2A5-DA7A-B8CF-E39C941514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4800600" cy="1470025"/>
          </a:xfrm>
        </p:spPr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Plant Life</a:t>
            </a:r>
          </a:p>
        </p:txBody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EAE04D9A-59B7-60A9-C13F-2001E640CAD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447800"/>
            <a:ext cx="3429000" cy="914400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en-US" altLang="en-US" b="1">
                <a:solidFill>
                  <a:srgbClr val="3333FF"/>
                </a:solidFill>
              </a:rPr>
              <a:t>2% of the continent                      is ice free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US" altLang="en-US" b="1">
              <a:solidFill>
                <a:srgbClr val="3333FF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US" altLang="en-US" sz="1800" b="1">
              <a:solidFill>
                <a:srgbClr val="3333FF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US" altLang="en-US" sz="1800" b="1">
              <a:solidFill>
                <a:srgbClr val="3333FF"/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en-US" altLang="en-US" sz="1800" b="1">
              <a:solidFill>
                <a:srgbClr val="3333FF"/>
              </a:solidFill>
            </a:endParaRPr>
          </a:p>
        </p:txBody>
      </p:sp>
      <p:pic>
        <p:nvPicPr>
          <p:cNvPr id="103431" name="Picture 7" descr="antarctic grass">
            <a:extLst>
              <a:ext uri="{FF2B5EF4-FFF2-40B4-BE49-F238E27FC236}">
                <a16:creationId xmlns:a16="http://schemas.microsoft.com/office/drawing/2014/main" id="{21394D93-B690-18DC-8076-E110E120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111918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33" name="Picture 9">
            <a:extLst>
              <a:ext uri="{FF2B5EF4-FFF2-40B4-BE49-F238E27FC236}">
                <a16:creationId xmlns:a16="http://schemas.microsoft.com/office/drawing/2014/main" id="{3BC5DE94-3014-F1B8-6569-5424610A7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4" name="Text Box 10">
            <a:extLst>
              <a:ext uri="{FF2B5EF4-FFF2-40B4-BE49-F238E27FC236}">
                <a16:creationId xmlns:a16="http://schemas.microsoft.com/office/drawing/2014/main" id="{86234A43-ED11-EB8E-34A1-C59804371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9718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</a:rPr>
              <a:t>30 mosses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76A84428-B290-0AC5-8BA6-317CE8BE4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4989513"/>
            <a:ext cx="188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</a:rPr>
              <a:t>Artic Hair grass</a:t>
            </a:r>
          </a:p>
        </p:txBody>
      </p:sp>
      <p:pic>
        <p:nvPicPr>
          <p:cNvPr id="103437" name="Picture 13">
            <a:extLst>
              <a:ext uri="{FF2B5EF4-FFF2-40B4-BE49-F238E27FC236}">
                <a16:creationId xmlns:a16="http://schemas.microsoft.com/office/drawing/2014/main" id="{9502ACA3-D95E-1434-E45B-C285CD3E1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8038"/>
            <a:ext cx="1905000" cy="126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38" name="Text Box 14">
            <a:extLst>
              <a:ext uri="{FF2B5EF4-FFF2-40B4-BE49-F238E27FC236}">
                <a16:creationId xmlns:a16="http://schemas.microsoft.com/office/drawing/2014/main" id="{F436C9BC-A627-02F0-E8F2-52319DBE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4195763"/>
            <a:ext cx="17240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FFFFFF"/>
              </a:buClr>
              <a:buSzPct val="100000"/>
              <a:buFontTx/>
              <a:buChar char="•"/>
            </a:pPr>
            <a:r>
              <a:rPr lang="en-US" altLang="en-US" b="1">
                <a:solidFill>
                  <a:srgbClr val="3333FF"/>
                </a:solidFill>
              </a:rPr>
              <a:t>One liverwort</a:t>
            </a:r>
          </a:p>
          <a:p>
            <a:endParaRPr lang="en-US" altLang="en-US"/>
          </a:p>
        </p:txBody>
      </p:sp>
      <p:pic>
        <p:nvPicPr>
          <p:cNvPr id="103440" name="Picture 16">
            <a:extLst>
              <a:ext uri="{FF2B5EF4-FFF2-40B4-BE49-F238E27FC236}">
                <a16:creationId xmlns:a16="http://schemas.microsoft.com/office/drawing/2014/main" id="{6F2DC141-81DB-92BC-DE7F-42CD36ED8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20002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41" name="Text Box 17">
            <a:extLst>
              <a:ext uri="{FF2B5EF4-FFF2-40B4-BE49-F238E27FC236}">
                <a16:creationId xmlns:a16="http://schemas.microsoft.com/office/drawing/2014/main" id="{E8BAC2FB-539C-5B83-5997-479F0B2F0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1865313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</a:rPr>
              <a:t>150 lichens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A2762A71-C9F5-E440-54DB-8E43212C3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316663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Animal Life</a:t>
            </a:r>
          </a:p>
        </p:txBody>
      </p:sp>
      <p:pic>
        <p:nvPicPr>
          <p:cNvPr id="201733" name="Picture 5">
            <a:hlinkClick r:id="rId3"/>
            <a:extLst>
              <a:ext uri="{FF2B5EF4-FFF2-40B4-BE49-F238E27FC236}">
                <a16:creationId xmlns:a16="http://schemas.microsoft.com/office/drawing/2014/main" id="{98A3B459-C70C-7041-7F30-D7EFFE01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3622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Text Box 6">
            <a:extLst>
              <a:ext uri="{FF2B5EF4-FFF2-40B4-BE49-F238E27FC236}">
                <a16:creationId xmlns:a16="http://schemas.microsoft.com/office/drawing/2014/main" id="{CD81E927-AF74-3EE4-3701-4C773FCA3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276600"/>
            <a:ext cx="28892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Adelie penguin</a:t>
            </a:r>
            <a:r>
              <a:rPr lang="en-US" altLang="en-US"/>
              <a:t> 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20 inches tall, 12 pounds</a:t>
            </a:r>
          </a:p>
        </p:txBody>
      </p:sp>
      <p:sp>
        <p:nvSpPr>
          <p:cNvPr id="201735" name="Rectangle 7">
            <a:extLst>
              <a:ext uri="{FF2B5EF4-FFF2-40B4-BE49-F238E27FC236}">
                <a16:creationId xmlns:a16="http://schemas.microsoft.com/office/drawing/2014/main" id="{2DA993C0-2967-BABF-607E-6C44AA75E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0675"/>
            <a:ext cx="232568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Weddell seals</a:t>
            </a:r>
            <a:r>
              <a:rPr lang="en-US" altLang="en-US">
                <a:solidFill>
                  <a:srgbClr val="3333FF"/>
                </a:solidFill>
              </a:rPr>
              <a:t> </a:t>
            </a:r>
            <a:r>
              <a:rPr lang="en-US" altLang="en-US" i="1">
                <a:solidFill>
                  <a:srgbClr val="3333FF"/>
                </a:solidFill>
              </a:rPr>
              <a:t> 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Live up to 18 years</a:t>
            </a:r>
            <a:r>
              <a:rPr lang="en-US" altLang="en-US"/>
              <a:t> </a:t>
            </a:r>
          </a:p>
        </p:txBody>
      </p:sp>
      <p:pic>
        <p:nvPicPr>
          <p:cNvPr id="201737" name="Picture 9">
            <a:hlinkClick r:id="rId5"/>
            <a:extLst>
              <a:ext uri="{FF2B5EF4-FFF2-40B4-BE49-F238E27FC236}">
                <a16:creationId xmlns:a16="http://schemas.microsoft.com/office/drawing/2014/main" id="{21CEB949-4B9C-38C2-E849-7051F8FA5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23812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9" name="Picture 11">
            <a:hlinkClick r:id="rId7"/>
            <a:extLst>
              <a:ext uri="{FF2B5EF4-FFF2-40B4-BE49-F238E27FC236}">
                <a16:creationId xmlns:a16="http://schemas.microsoft.com/office/drawing/2014/main" id="{8927C68A-A4FC-9610-1F76-095C326B4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18954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40" name="Rectangle 12">
            <a:extLst>
              <a:ext uri="{FF2B5EF4-FFF2-40B4-BE49-F238E27FC236}">
                <a16:creationId xmlns:a16="http://schemas.microsoft.com/office/drawing/2014/main" id="{AD2B7AAB-9C26-D835-7843-79D23E55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837238"/>
            <a:ext cx="19494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Snow Petrel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Live 14-20 years</a:t>
            </a:r>
          </a:p>
        </p:txBody>
      </p:sp>
      <p:pic>
        <p:nvPicPr>
          <p:cNvPr id="201742" name="Picture 14">
            <a:hlinkClick r:id="rId9"/>
            <a:extLst>
              <a:ext uri="{FF2B5EF4-FFF2-40B4-BE49-F238E27FC236}">
                <a16:creationId xmlns:a16="http://schemas.microsoft.com/office/drawing/2014/main" id="{AB024B77-12A5-93AB-12D2-6CFDA473B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95800"/>
            <a:ext cx="20574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43" name="Rectangle 15">
            <a:extLst>
              <a:ext uri="{FF2B5EF4-FFF2-40B4-BE49-F238E27FC236}">
                <a16:creationId xmlns:a16="http://schemas.microsoft.com/office/drawing/2014/main" id="{D0AA6944-32D5-2634-DEF7-94385D6C7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800600"/>
            <a:ext cx="26479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Krill</a:t>
            </a:r>
            <a:r>
              <a:rPr lang="en-US" altLang="en-US"/>
              <a:t> 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They are 1-6” in length</a:t>
            </a:r>
          </a:p>
        </p:txBody>
      </p:sp>
      <p:pic>
        <p:nvPicPr>
          <p:cNvPr id="201745" name="Picture 17" descr="Killer whale or Orca looking around having broken thin ice for a breathing hole, picture courtesy NOAA">
            <a:extLst>
              <a:ext uri="{FF2B5EF4-FFF2-40B4-BE49-F238E27FC236}">
                <a16:creationId xmlns:a16="http://schemas.microsoft.com/office/drawing/2014/main" id="{42491CE5-AC10-3B4C-6BF9-C861B518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75260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46" name="Text Box 18">
            <a:extLst>
              <a:ext uri="{FF2B5EF4-FFF2-40B4-BE49-F238E27FC236}">
                <a16:creationId xmlns:a16="http://schemas.microsoft.com/office/drawing/2014/main" id="{CD9E5FDA-DFB9-229E-B8A0-30130CCD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05000"/>
            <a:ext cx="16795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</a:rPr>
              <a:t>Blue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Fin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Humpback 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Minke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Orca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Sei</a:t>
            </a:r>
          </a:p>
          <a:p>
            <a:r>
              <a:rPr lang="en-US" altLang="en-US" b="1">
                <a:solidFill>
                  <a:srgbClr val="3333FF"/>
                </a:solidFill>
              </a:rPr>
              <a:t>Sperm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>
            <a:extLst>
              <a:ext uri="{FF2B5EF4-FFF2-40B4-BE49-F238E27FC236}">
                <a16:creationId xmlns:a16="http://schemas.microsoft.com/office/drawing/2014/main" id="{6488191F-49E4-71F6-52CB-9563B30AD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t="2406" b="3735"/>
          <a:stretch>
            <a:fillRect/>
          </a:stretch>
        </p:blipFill>
        <p:spPr bwMode="auto">
          <a:xfrm>
            <a:off x="2743200" y="990600"/>
            <a:ext cx="5029200" cy="4140200"/>
          </a:xfrm>
          <a:prstGeom prst="rect">
            <a:avLst/>
          </a:prstGeom>
          <a:noFill/>
          <a:ln w="9525">
            <a:solidFill>
              <a:srgbClr val="5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>
            <a:extLst>
              <a:ext uri="{FF2B5EF4-FFF2-40B4-BE49-F238E27FC236}">
                <a16:creationId xmlns:a16="http://schemas.microsoft.com/office/drawing/2014/main" id="{985C49BF-9485-B32C-24C0-1619DA07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F9124416-F216-34D5-4E4D-1929C8BED6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Satellite view</a:t>
            </a:r>
            <a:r>
              <a:rPr lang="en-US" altLang="en-US" sz="4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97EC6FBC-124E-569A-A1F1-9B63FD35B8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99685" name="Picture 5">
            <a:extLst>
              <a:ext uri="{FF2B5EF4-FFF2-40B4-BE49-F238E27FC236}">
                <a16:creationId xmlns:a16="http://schemas.microsoft.com/office/drawing/2014/main" id="{E22199D4-9BC0-8195-D56D-E09DDBC0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88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F678FCFF-2351-19E3-EFD5-503C625F9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Longitude / Latitude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D18EF2F-1E3D-792B-B966-2926B6496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97636" name="Picture 4" descr="world image">
            <a:extLst>
              <a:ext uri="{FF2B5EF4-FFF2-40B4-BE49-F238E27FC236}">
                <a16:creationId xmlns:a16="http://schemas.microsoft.com/office/drawing/2014/main" id="{2872FD09-8D09-90E6-CEC5-1CFB42E3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58197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80A33A43-9C67-9EBA-FB64-0BE8349F1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Interesting stuff</a:t>
            </a: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B90DB515-21CE-66DD-A3C9-075728EAF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33FF"/>
                </a:solidFill>
              </a:rPr>
              <a:t>If Antarctica's ice sheets melted, the worlds oceans would rise by 60 to 65 metres (200 - 210ft)  - everywhere.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33FF"/>
                </a:solidFill>
              </a:rPr>
              <a:t>Antarctica is the best place in the world to find meteorites. Dark meteorites show up against the white expanse of ice and snow and don't get covered by vegetation.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33FF"/>
                </a:solidFill>
              </a:rPr>
              <a:t>One of the biggest icebergs ever (possibly the biggest iceberg ever) </a:t>
            </a:r>
            <a:r>
              <a:rPr lang="en-US" altLang="en-US">
                <a:solidFill>
                  <a:srgbClr val="3333FF"/>
                </a:solidFill>
              </a:rPr>
              <a:t>broke free from the Ross ice shelf in Antarctica in 2000. {183 miles long and 23 miles wide}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DB888716-8885-5CB6-5BC7-CAF25CF850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Interesting stuff part 2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D7B4EEFB-A94F-1354-6B9A-F71DDB407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33FF"/>
                </a:solidFill>
              </a:rPr>
              <a:t>It has been estimated that during the feeding season in Antarctica, a full grown blue whale eats about 4 million krill per day (krill are small shrimp-like creatures), that's 4 tons - every day for 6 months.  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33FF"/>
                </a:solidFill>
              </a:rPr>
              <a:t>The lowest ever temperature recorded was at the Russian Vostok station. It was - 89.6°C</a:t>
            </a:r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33FF"/>
                </a:solidFill>
              </a:rPr>
              <a:t>The largest land animal in Antarctica is an insect, a wingless midge, </a:t>
            </a:r>
            <a:r>
              <a:rPr lang="en-US" altLang="en-US" b="1" i="1">
                <a:solidFill>
                  <a:srgbClr val="3333FF"/>
                </a:solidFill>
              </a:rPr>
              <a:t>Belgica antarctica</a:t>
            </a:r>
            <a:r>
              <a:rPr lang="en-US" altLang="en-US" b="1">
                <a:solidFill>
                  <a:srgbClr val="3333FF"/>
                </a:solidFill>
              </a:rPr>
              <a:t>, less than 1.3cm (0.5in) long.</a:t>
            </a:r>
            <a:r>
              <a:rPr lang="en-US" altLang="en-US"/>
              <a:t> </a:t>
            </a:r>
          </a:p>
        </p:txBody>
      </p:sp>
      <p:pic>
        <p:nvPicPr>
          <p:cNvPr id="205833" name="Picture 9" descr="Antarctic Midge">
            <a:extLst>
              <a:ext uri="{FF2B5EF4-FFF2-40B4-BE49-F238E27FC236}">
                <a16:creationId xmlns:a16="http://schemas.microsoft.com/office/drawing/2014/main" id="{72F27FB5-3898-0FD6-248B-2B1EA3483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15000"/>
            <a:ext cx="4572000" cy="8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>
            <a:extLst>
              <a:ext uri="{FF2B5EF4-FFF2-40B4-BE49-F238E27FC236}">
                <a16:creationId xmlns:a16="http://schemas.microsoft.com/office/drawing/2014/main" id="{CFE12C69-5FAD-D779-2421-AF48E185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95400"/>
            <a:ext cx="4572000" cy="454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Text Box 5">
            <a:extLst>
              <a:ext uri="{FF2B5EF4-FFF2-40B4-BE49-F238E27FC236}">
                <a16:creationId xmlns:a16="http://schemas.microsoft.com/office/drawing/2014/main" id="{F74B5B76-5C49-645F-C94A-3D72DDFC5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27000"/>
            <a:ext cx="67833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Territorial Water Claims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65" name="Rectangle 401">
            <a:extLst>
              <a:ext uri="{FF2B5EF4-FFF2-40B4-BE49-F238E27FC236}">
                <a16:creationId xmlns:a16="http://schemas.microsoft.com/office/drawing/2014/main" id="{E2247C19-8B11-BE9D-B871-F5053E14D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8600"/>
            <a:ext cx="2057400" cy="608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800">
              <a:latin typeface="Times New Roman" panose="02020603050405020304" pitchFamily="18" charset="0"/>
            </a:endParaRPr>
          </a:p>
          <a:p>
            <a:r>
              <a:rPr lang="en-US" altLang="en-US" sz="800">
                <a:latin typeface="Times New Roman" panose="02020603050405020304" pitchFamily="18" charset="0"/>
              </a:rPr>
              <a:t>1 Amundsen-Scott United States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 Maitri India 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 Novolazarevskaya Russia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 *Marion Island South Africa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5 Syowa Japan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6 Molodezhnaya Russia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7 *Alfred Faure, Iles Crozet France 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8 Mawson Australia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9 *Port aux Français, Iles Kerguelen France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10 Zhongshan China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11 Progress Russia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12 *Martin de Viviès, Ile Amsterdam France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13 Davis Australia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14 Mirny Russia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15 Vostok Russia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16 Casey Australia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17 Dumont d’Urville France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18 *Macquarie Island Australia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19 McMurdo United States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20 Scott Base New Zealand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21 Rothera United Kingdom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22 San Martin Argentina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23 Vernadsky Ukraine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24 Palmer United States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25 Capitan Arturo Prat Chile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26 +Presidente Eduardo Frei Chile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27 +Escudero Chile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28 +Great Wall China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29 +Bellingshausen Russia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30 +Artigas Uruguay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31 +King Sejong Korea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32 +Jubany Argentina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33 +Arctowski Poland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34 +Comandante Ferraz Brazil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35 General Bernardo O’Higgins Chile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36 Esperanza Argentina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37 Marambio Argentina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38 Orcadas Argentina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39 *Bird Island United Kingdom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40 *King Edward Point United Kingdom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41 Belgrano II Argentina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42 Halley United Kingdom 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43 *Gough Island South Africa 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44 Neumayer Germany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45 SANAE South Africa 	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46 Troll, Norway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47 Concordia, France/Italy</a:t>
            </a:r>
          </a:p>
          <a:p>
            <a:r>
              <a:rPr lang="en-US" altLang="en-US" sz="800">
                <a:latin typeface="Times New Roman" panose="02020603050405020304" pitchFamily="18" charset="0"/>
              </a:rPr>
              <a:t>*Stations north of 60°S  	</a:t>
            </a:r>
          </a:p>
        </p:txBody>
      </p:sp>
      <p:pic>
        <p:nvPicPr>
          <p:cNvPr id="88548" name="Picture 484">
            <a:extLst>
              <a:ext uri="{FF2B5EF4-FFF2-40B4-BE49-F238E27FC236}">
                <a16:creationId xmlns:a16="http://schemas.microsoft.com/office/drawing/2014/main" id="{577E430E-0588-8C5C-8DCC-C502CBF8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1148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549" name="Rectangle 485">
            <a:extLst>
              <a:ext uri="{FF2B5EF4-FFF2-40B4-BE49-F238E27FC236}">
                <a16:creationId xmlns:a16="http://schemas.microsoft.com/office/drawing/2014/main" id="{7E207DC4-57DB-5450-3401-046245698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2578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Antarctic Bases</a:t>
            </a:r>
          </a:p>
        </p:txBody>
      </p:sp>
      <p:sp>
        <p:nvSpPr>
          <p:cNvPr id="88550" name="Text Box 486">
            <a:extLst>
              <a:ext uri="{FF2B5EF4-FFF2-40B4-BE49-F238E27FC236}">
                <a16:creationId xmlns:a16="http://schemas.microsoft.com/office/drawing/2014/main" id="{726AE560-88DA-D647-0094-7AC971CAD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108575"/>
            <a:ext cx="3705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3333FF"/>
                </a:solidFill>
              </a:rPr>
              <a:t>USA</a:t>
            </a:r>
          </a:p>
          <a:p>
            <a:r>
              <a:rPr lang="en-US" altLang="en-US" sz="2400" b="1">
                <a:solidFill>
                  <a:srgbClr val="3333FF"/>
                </a:solidFill>
              </a:rPr>
              <a:t>#1  	 Amundsen-Scott </a:t>
            </a:r>
          </a:p>
          <a:p>
            <a:r>
              <a:rPr lang="en-US" altLang="en-US" sz="2400" b="1">
                <a:solidFill>
                  <a:srgbClr val="3333FF"/>
                </a:solidFill>
              </a:rPr>
              <a:t>#19	 McMurdo</a:t>
            </a:r>
          </a:p>
          <a:p>
            <a:r>
              <a:rPr lang="en-US" altLang="en-US" sz="2400" b="1">
                <a:solidFill>
                  <a:srgbClr val="3333FF"/>
                </a:solidFill>
              </a:rPr>
              <a:t>#24	 Palmer</a:t>
            </a:r>
          </a:p>
          <a:p>
            <a:endParaRPr lang="en-US" altLang="en-US" sz="2400" b="1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8" name="Picture 8">
            <a:extLst>
              <a:ext uri="{FF2B5EF4-FFF2-40B4-BE49-F238E27FC236}">
                <a16:creationId xmlns:a16="http://schemas.microsoft.com/office/drawing/2014/main" id="{DF491A5C-7A65-D136-E1FF-DBDCD066C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581400" cy="2387600"/>
          </a:xfrm>
          <a:prstGeom prst="rect">
            <a:avLst/>
          </a:prstGeom>
          <a:noFill/>
          <a:ln w="9525">
            <a:solidFill>
              <a:srgbClr val="5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2" name="Rectangle 2">
            <a:extLst>
              <a:ext uri="{FF2B5EF4-FFF2-40B4-BE49-F238E27FC236}">
                <a16:creationId xmlns:a16="http://schemas.microsoft.com/office/drawing/2014/main" id="{A09977A5-D02A-9FAF-59CD-CA6CED7BBE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32004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USA Bases</a:t>
            </a:r>
          </a:p>
        </p:txBody>
      </p:sp>
      <p:pic>
        <p:nvPicPr>
          <p:cNvPr id="153604" name="Picture 4">
            <a:extLst>
              <a:ext uri="{FF2B5EF4-FFF2-40B4-BE49-F238E27FC236}">
                <a16:creationId xmlns:a16="http://schemas.microsoft.com/office/drawing/2014/main" id="{DB0A190E-69B1-2147-8A65-CDFF40F6F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4267200" cy="2847975"/>
          </a:xfrm>
          <a:prstGeom prst="rect">
            <a:avLst/>
          </a:prstGeom>
          <a:noFill/>
          <a:ln w="9525">
            <a:solidFill>
              <a:srgbClr val="5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9" name="Picture 9">
            <a:extLst>
              <a:ext uri="{FF2B5EF4-FFF2-40B4-BE49-F238E27FC236}">
                <a16:creationId xmlns:a16="http://schemas.microsoft.com/office/drawing/2014/main" id="{CBC29217-C792-89DE-D8A8-CE27002BF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105400" cy="949325"/>
          </a:xfrm>
          <a:prstGeom prst="rect">
            <a:avLst/>
          </a:prstGeom>
          <a:noFill/>
          <a:ln w="9525">
            <a:solidFill>
              <a:srgbClr val="5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0" name="Text Box 10">
            <a:extLst>
              <a:ext uri="{FF2B5EF4-FFF2-40B4-BE49-F238E27FC236}">
                <a16:creationId xmlns:a16="http://schemas.microsoft.com/office/drawing/2014/main" id="{F8ADC77C-85C5-AA6D-698D-D158492AB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3813175"/>
            <a:ext cx="3827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Amundsen-Scott South Pole</a:t>
            </a:r>
          </a:p>
        </p:txBody>
      </p:sp>
      <p:sp>
        <p:nvSpPr>
          <p:cNvPr id="153611" name="Text Box 11">
            <a:extLst>
              <a:ext uri="{FF2B5EF4-FFF2-40B4-BE49-F238E27FC236}">
                <a16:creationId xmlns:a16="http://schemas.microsoft.com/office/drawing/2014/main" id="{77F4443C-8014-F09C-7732-79AFD7648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8" y="2517775"/>
            <a:ext cx="1046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</a:rPr>
              <a:t>Palmer</a:t>
            </a:r>
          </a:p>
        </p:txBody>
      </p:sp>
      <p:sp>
        <p:nvSpPr>
          <p:cNvPr id="153612" name="Text Box 12">
            <a:extLst>
              <a:ext uri="{FF2B5EF4-FFF2-40B4-BE49-F238E27FC236}">
                <a16:creationId xmlns:a16="http://schemas.microsoft.com/office/drawing/2014/main" id="{B0443358-42AF-21FB-1B47-80FEF884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0" y="5946775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solidFill>
                  <a:srgbClr val="3333FF"/>
                </a:solidFill>
                <a:latin typeface="Times New Roman" panose="02020603050405020304" pitchFamily="18" charset="0"/>
              </a:rPr>
              <a:t>McMurdo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6F0A2BAB-E9AC-2537-3678-EF539DA44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3333FF"/>
                </a:solidFill>
                <a:latin typeface="Times New Roman" panose="02020603050405020304" pitchFamily="18" charset="0"/>
              </a:rPr>
              <a:t>Geology</a:t>
            </a:r>
          </a:p>
        </p:txBody>
      </p:sp>
      <p:pic>
        <p:nvPicPr>
          <p:cNvPr id="134150" name="Picture 6">
            <a:extLst>
              <a:ext uri="{FF2B5EF4-FFF2-40B4-BE49-F238E27FC236}">
                <a16:creationId xmlns:a16="http://schemas.microsoft.com/office/drawing/2014/main" id="{E2C59897-525A-F714-A2C7-90DC3A4A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096000" cy="2909888"/>
          </a:xfrm>
          <a:prstGeom prst="rect">
            <a:avLst/>
          </a:prstGeom>
          <a:noFill/>
          <a:ln w="9525">
            <a:solidFill>
              <a:srgbClr val="5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ind_3467_slide">
  <a:themeElements>
    <a:clrScheme name="ind_3467_slide 1">
      <a:dk1>
        <a:srgbClr val="000000"/>
      </a:dk1>
      <a:lt1>
        <a:srgbClr val="E0FFFF"/>
      </a:lt1>
      <a:dk2>
        <a:srgbClr val="000000"/>
      </a:dk2>
      <a:lt2>
        <a:srgbClr val="9E9E9E"/>
      </a:lt2>
      <a:accent1>
        <a:srgbClr val="05FFFF"/>
      </a:accent1>
      <a:accent2>
        <a:srgbClr val="08E3E3"/>
      </a:accent2>
      <a:accent3>
        <a:srgbClr val="EDFFFF"/>
      </a:accent3>
      <a:accent4>
        <a:srgbClr val="000000"/>
      </a:accent4>
      <a:accent5>
        <a:srgbClr val="AAFFFF"/>
      </a:accent5>
      <a:accent6>
        <a:srgbClr val="06CECE"/>
      </a:accent6>
      <a:hlink>
        <a:srgbClr val="007575"/>
      </a:hlink>
      <a:folHlink>
        <a:srgbClr val="1F5556"/>
      </a:folHlink>
    </a:clrScheme>
    <a:fontScheme name="ind_3467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ind_3467_slide 1">
        <a:dk1>
          <a:srgbClr val="000000"/>
        </a:dk1>
        <a:lt1>
          <a:srgbClr val="E0FFFF"/>
        </a:lt1>
        <a:dk2>
          <a:srgbClr val="000000"/>
        </a:dk2>
        <a:lt2>
          <a:srgbClr val="9E9E9E"/>
        </a:lt2>
        <a:accent1>
          <a:srgbClr val="05FFFF"/>
        </a:accent1>
        <a:accent2>
          <a:srgbClr val="08E3E3"/>
        </a:accent2>
        <a:accent3>
          <a:srgbClr val="EDFFFF"/>
        </a:accent3>
        <a:accent4>
          <a:srgbClr val="000000"/>
        </a:accent4>
        <a:accent5>
          <a:srgbClr val="AAFFFF"/>
        </a:accent5>
        <a:accent6>
          <a:srgbClr val="06CECE"/>
        </a:accent6>
        <a:hlink>
          <a:srgbClr val="007575"/>
        </a:hlink>
        <a:folHlink>
          <a:srgbClr val="1F55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2">
        <a:dk1>
          <a:srgbClr val="000000"/>
        </a:dk1>
        <a:lt1>
          <a:srgbClr val="E0FFFF"/>
        </a:lt1>
        <a:dk2>
          <a:srgbClr val="000000"/>
        </a:dk2>
        <a:lt2>
          <a:srgbClr val="9E9E9E"/>
        </a:lt2>
        <a:accent1>
          <a:srgbClr val="05FFFF"/>
        </a:accent1>
        <a:accent2>
          <a:srgbClr val="A9FF05"/>
        </a:accent2>
        <a:accent3>
          <a:srgbClr val="EDFFFF"/>
        </a:accent3>
        <a:accent4>
          <a:srgbClr val="000000"/>
        </a:accent4>
        <a:accent5>
          <a:srgbClr val="AAFFFF"/>
        </a:accent5>
        <a:accent6>
          <a:srgbClr val="99E704"/>
        </a:accent6>
        <a:hlink>
          <a:srgbClr val="003875"/>
        </a:hlink>
        <a:folHlink>
          <a:srgbClr val="50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3">
        <a:dk1>
          <a:srgbClr val="000000"/>
        </a:dk1>
        <a:lt1>
          <a:srgbClr val="E0FFFF"/>
        </a:lt1>
        <a:dk2>
          <a:srgbClr val="000000"/>
        </a:dk2>
        <a:lt2>
          <a:srgbClr val="9E9E9E"/>
        </a:lt2>
        <a:accent1>
          <a:srgbClr val="FF9305"/>
        </a:accent1>
        <a:accent2>
          <a:srgbClr val="FF054B"/>
        </a:accent2>
        <a:accent3>
          <a:srgbClr val="EDFFFF"/>
        </a:accent3>
        <a:accent4>
          <a:srgbClr val="000000"/>
        </a:accent4>
        <a:accent5>
          <a:srgbClr val="FFC8AA"/>
        </a:accent5>
        <a:accent6>
          <a:srgbClr val="E70443"/>
        </a:accent6>
        <a:hlink>
          <a:srgbClr val="007575"/>
        </a:hlink>
        <a:folHlink>
          <a:srgbClr val="7500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4">
        <a:dk1>
          <a:srgbClr val="000000"/>
        </a:dk1>
        <a:lt1>
          <a:srgbClr val="E0FFFF"/>
        </a:lt1>
        <a:dk2>
          <a:srgbClr val="000000"/>
        </a:dk2>
        <a:lt2>
          <a:srgbClr val="9E9E9E"/>
        </a:lt2>
        <a:accent1>
          <a:srgbClr val="FFEE05"/>
        </a:accent1>
        <a:accent2>
          <a:srgbClr val="FF4C05"/>
        </a:accent2>
        <a:accent3>
          <a:srgbClr val="EDFFFF"/>
        </a:accent3>
        <a:accent4>
          <a:srgbClr val="000000"/>
        </a:accent4>
        <a:accent5>
          <a:srgbClr val="FFF5AA"/>
        </a:accent5>
        <a:accent6>
          <a:srgbClr val="E74404"/>
        </a:accent6>
        <a:hlink>
          <a:srgbClr val="330075"/>
        </a:hlink>
        <a:folHlink>
          <a:srgbClr val="00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5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5FFFF"/>
        </a:accent1>
        <a:accent2>
          <a:srgbClr val="08E3E3"/>
        </a:accent2>
        <a:accent3>
          <a:srgbClr val="FFFFFF"/>
        </a:accent3>
        <a:accent4>
          <a:srgbClr val="000000"/>
        </a:accent4>
        <a:accent5>
          <a:srgbClr val="AAFFFF"/>
        </a:accent5>
        <a:accent6>
          <a:srgbClr val="06CECE"/>
        </a:accent6>
        <a:hlink>
          <a:srgbClr val="007575"/>
        </a:hlink>
        <a:folHlink>
          <a:srgbClr val="1F55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6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05FFFF"/>
        </a:accent1>
        <a:accent2>
          <a:srgbClr val="A9FF05"/>
        </a:accent2>
        <a:accent3>
          <a:srgbClr val="FFFFFF"/>
        </a:accent3>
        <a:accent4>
          <a:srgbClr val="000000"/>
        </a:accent4>
        <a:accent5>
          <a:srgbClr val="AAFFFF"/>
        </a:accent5>
        <a:accent6>
          <a:srgbClr val="99E704"/>
        </a:accent6>
        <a:hlink>
          <a:srgbClr val="003875"/>
        </a:hlink>
        <a:folHlink>
          <a:srgbClr val="50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7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9305"/>
        </a:accent1>
        <a:accent2>
          <a:srgbClr val="FF054B"/>
        </a:accent2>
        <a:accent3>
          <a:srgbClr val="FFFFFF"/>
        </a:accent3>
        <a:accent4>
          <a:srgbClr val="000000"/>
        </a:accent4>
        <a:accent5>
          <a:srgbClr val="FFC8AA"/>
        </a:accent5>
        <a:accent6>
          <a:srgbClr val="E70443"/>
        </a:accent6>
        <a:hlink>
          <a:srgbClr val="007575"/>
        </a:hlink>
        <a:folHlink>
          <a:srgbClr val="75001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3467_slide 8">
        <a:dk1>
          <a:srgbClr val="000000"/>
        </a:dk1>
        <a:lt1>
          <a:srgbClr val="FFFFFF"/>
        </a:lt1>
        <a:dk2>
          <a:srgbClr val="000000"/>
        </a:dk2>
        <a:lt2>
          <a:srgbClr val="9E9E9E"/>
        </a:lt2>
        <a:accent1>
          <a:srgbClr val="FFEE05"/>
        </a:accent1>
        <a:accent2>
          <a:srgbClr val="FF4C05"/>
        </a:accent2>
        <a:accent3>
          <a:srgbClr val="FFFFFF"/>
        </a:accent3>
        <a:accent4>
          <a:srgbClr val="000000"/>
        </a:accent4>
        <a:accent5>
          <a:srgbClr val="FFF5AA"/>
        </a:accent5>
        <a:accent6>
          <a:srgbClr val="E74404"/>
        </a:accent6>
        <a:hlink>
          <a:srgbClr val="330075"/>
        </a:hlink>
        <a:folHlink>
          <a:srgbClr val="0075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Antartica</Template>
  <TotalTime>1850</TotalTime>
  <Words>601</Words>
  <Application>Microsoft Office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ind_3467_slide</vt:lpstr>
      <vt:lpstr>Antarctica The Continent Series </vt:lpstr>
      <vt:lpstr>Satellite view </vt:lpstr>
      <vt:lpstr>Longitude / Latitude</vt:lpstr>
      <vt:lpstr>Interesting stuff</vt:lpstr>
      <vt:lpstr>Interesting stuff part 2</vt:lpstr>
      <vt:lpstr>PowerPoint Presentation</vt:lpstr>
      <vt:lpstr>Antarctic Bases</vt:lpstr>
      <vt:lpstr>USA Bases</vt:lpstr>
      <vt:lpstr>Geology</vt:lpstr>
      <vt:lpstr>Magnetic South Pole</vt:lpstr>
      <vt:lpstr>PowerPoint Presentation</vt:lpstr>
      <vt:lpstr>Plant Life</vt:lpstr>
      <vt:lpstr>Animal Life</vt:lpstr>
      <vt:lpstr>PowerPoint Presentation</vt:lpstr>
      <vt:lpstr>PowerPoint Presentation</vt:lpstr>
    </vt:vector>
  </TitlesOfParts>
  <Company>VMS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Antartica the continent</dc:title>
  <dc:creator>Mr. Clutter</dc:creator>
  <cp:lastModifiedBy>Nayan GRIFFITHS</cp:lastModifiedBy>
  <cp:revision>24</cp:revision>
  <dcterms:created xsi:type="dcterms:W3CDTF">2007-08-23T18:14:26Z</dcterms:created>
  <dcterms:modified xsi:type="dcterms:W3CDTF">2023-06-05T11:23:45Z</dcterms:modified>
</cp:coreProperties>
</file>